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6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74" r:id="rId11"/>
    <p:sldId id="272" r:id="rId12"/>
    <p:sldId id="269" r:id="rId13"/>
    <p:sldId id="273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</p:sldIdLst>
  <p:sldSz cx="6858000" cy="9144000" type="letter"/>
  <p:notesSz cx="68580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2784" autoAdjust="0"/>
  </p:normalViewPr>
  <p:slideViewPr>
    <p:cSldViewPr snapToGrid="0">
      <p:cViewPr varScale="1">
        <p:scale>
          <a:sx n="65" d="100"/>
          <a:sy n="65" d="100"/>
        </p:scale>
        <p:origin x="-1692" y="-11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2120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62120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>
              <a:defRPr sz="1200"/>
            </a:lvl1pPr>
          </a:lstStyle>
          <a:p>
            <a:fld id="{DCE78C9B-EE8D-2B4D-A77B-569F831F5C51}" type="datetime1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378"/>
            <a:ext cx="2972421" cy="462120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027" y="8772378"/>
            <a:ext cx="2972421" cy="462120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>
              <a:defRPr sz="1200"/>
            </a:lvl1pPr>
          </a:lstStyle>
          <a:p>
            <a:fld id="{BFE3197F-FB56-914A-908C-355C03D80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48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2421" cy="463696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027" y="1"/>
            <a:ext cx="2972421" cy="463696"/>
          </a:xfrm>
          <a:prstGeom prst="rect">
            <a:avLst/>
          </a:prstGeom>
        </p:spPr>
        <p:txBody>
          <a:bodyPr vert="horz" lIns="90242" tIns="45121" rIns="90242" bIns="45121" rtlCol="0"/>
          <a:lstStyle>
            <a:lvl1pPr algn="r">
              <a:defRPr sz="1200"/>
            </a:lvl1pPr>
          </a:lstStyle>
          <a:p>
            <a:fld id="{E456C16B-85F7-E84E-9108-0A15068A9ADB}" type="datetime1">
              <a:rPr lang="en-US" smtClean="0"/>
              <a:t>7/29/2018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0600" y="1154113"/>
            <a:ext cx="23368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242" tIns="45121" rIns="90242" bIns="4512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21" y="4444546"/>
            <a:ext cx="5485158" cy="3637020"/>
          </a:xfrm>
          <a:prstGeom prst="rect">
            <a:avLst/>
          </a:prstGeom>
        </p:spPr>
        <p:txBody>
          <a:bodyPr vert="horz" lIns="90242" tIns="45121" rIns="90242" bIns="4512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772379"/>
            <a:ext cx="2972421" cy="463696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027" y="8772379"/>
            <a:ext cx="2972421" cy="463696"/>
          </a:xfrm>
          <a:prstGeom prst="rect">
            <a:avLst/>
          </a:prstGeom>
        </p:spPr>
        <p:txBody>
          <a:bodyPr vert="horz" lIns="90242" tIns="45121" rIns="90242" bIns="45121" rtlCol="0" anchor="b"/>
          <a:lstStyle>
            <a:lvl1pPr algn="r">
              <a:defRPr sz="1200"/>
            </a:lvl1pPr>
          </a:lstStyle>
          <a:p>
            <a:fld id="{75A08C9E-4017-46D2-8A2B-0865FBBE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4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1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1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8E96-98BB-9943-841D-368EFD770BE8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21C8A-FBE9-B642-AB0E-609C78E2B398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332-334F-D944-8A2C-79A862197D17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F418-6C4D-5A43-8BF6-6EE959A1F8DA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786-74F5-4449-BCE0-B18043F5CEA4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3E42-113D-F346-A97D-226416FA321E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7C9D-382E-CA45-9B8B-1653B77EC8A2}" type="datetime1">
              <a:rPr lang="en-US" smtClean="0"/>
              <a:t>7/29/2018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C41-3966-704F-A1B4-8CBA7D139FBA}" type="datetime1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0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FB67-49CD-1846-832D-4FEBEA4B8B87}" type="datetime1">
              <a:rPr lang="en-US" smtClean="0"/>
              <a:t>7/29/2018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0E83-5332-344D-9CB3-01BFCE4CEB68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B996-683C-A443-9841-681B514D8027}" type="datetime1">
              <a:rPr lang="en-US" smtClean="0"/>
              <a:t>7/29/2018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9D53E-172F-2242-A7B0-21CB4AB21BBA}" type="datetime1">
              <a:rPr lang="en-US" smtClean="0"/>
              <a:t>7/29/2018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" y="-445928"/>
            <a:ext cx="5372101" cy="71628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989002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MICROSCOPE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ruler</a:t>
            </a:r>
          </a:p>
          <a:p>
            <a:pPr marL="342900" indent="-342900">
              <a:buAutoNum type="arabicPeriod"/>
            </a:pPr>
            <a:r>
              <a:rPr lang="en-US" dirty="0" smtClean="0"/>
              <a:t>1 book of optical lens paper </a:t>
            </a:r>
          </a:p>
          <a:p>
            <a:pPr marL="342900" indent="-342900">
              <a:buAutoNum type="arabicPeriod"/>
            </a:pPr>
            <a:r>
              <a:rPr lang="en-US" dirty="0" smtClean="0"/>
              <a:t>1 AC power cord</a:t>
            </a:r>
          </a:p>
          <a:p>
            <a:pPr marL="342900" indent="-342900">
              <a:buAutoNum type="arabicPeriod"/>
            </a:pPr>
            <a:r>
              <a:rPr lang="en-US" dirty="0" smtClean="0"/>
              <a:t>1 slide box</a:t>
            </a:r>
          </a:p>
          <a:p>
            <a:pPr marL="342900" indent="-342900">
              <a:buAutoNum type="arabicPeriod"/>
            </a:pPr>
            <a:r>
              <a:rPr lang="en-US" dirty="0" smtClean="0"/>
              <a:t>4 blank plastic microscope slides</a:t>
            </a:r>
          </a:p>
          <a:p>
            <a:pPr marL="342900" indent="-342900">
              <a:buAutoNum type="arabicPeriod"/>
            </a:pPr>
            <a:r>
              <a:rPr lang="en-US" dirty="0" smtClean="0"/>
              <a:t>4 plastic slide cover slips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(colored threads)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(letter ‘e’)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5243" y="6759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85266" y="49078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60311" y="4237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34832" y="6573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78965" y="10701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34188" y="31602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09531" y="27977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87142" y="35626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6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1" y="5318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9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54262" y="-512766"/>
            <a:ext cx="11036302" cy="82772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65411" y="40345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69532" y="17622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2" y="5702282"/>
            <a:ext cx="6858002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Protein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Assembled Protein/DNA model</a:t>
            </a:r>
          </a:p>
          <a:p>
            <a:pPr marL="342900" indent="-342900">
              <a:buAutoNum type="arabicPeriod"/>
            </a:pPr>
            <a:r>
              <a:rPr lang="en-US" dirty="0" smtClean="0"/>
              <a:t>Disassembled Protein/DNA model (114 pieces total)</a:t>
            </a:r>
          </a:p>
          <a:p>
            <a:r>
              <a:rPr lang="en-US" dirty="0" smtClean="0"/>
              <a:t>Each kit has two model sets in zip-lock bags.  Students must turn in kits assembled with all 114 pieces.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80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7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1917" y="-709086"/>
            <a:ext cx="8754533" cy="656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2 zip-lock bags					4.  8 magnets</a:t>
            </a:r>
          </a:p>
          <a:p>
            <a:pPr marL="342900" indent="-342900">
              <a:buAutoNum type="arabicPeriod"/>
            </a:pPr>
            <a:r>
              <a:rPr lang="en-US" dirty="0" smtClean="0"/>
              <a:t>4 </a:t>
            </a:r>
            <a:r>
              <a:rPr lang="en-US" dirty="0" err="1" smtClean="0"/>
              <a:t>microcentrifuge</a:t>
            </a:r>
            <a:r>
              <a:rPr lang="en-US" dirty="0" smtClean="0"/>
              <a:t> tubes			5.  24 red pop beads</a:t>
            </a:r>
          </a:p>
          <a:p>
            <a:pPr marL="342900" indent="-342900">
              <a:buAutoNum type="arabicPeriod"/>
            </a:pPr>
            <a:r>
              <a:rPr lang="en-US" dirty="0" smtClean="0"/>
              <a:t>1 foam block					6.  24 yellow pop beads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 descr="IMG_058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0158" y="-652992"/>
            <a:ext cx="10219267" cy="766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-1" y="60959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BLOOD TYPE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zip-lock bag with 500 flat wooden tooth picks				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6 zip lock bags each with 4 plastic blood trays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				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68611" y="33741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12632" y="17749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71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7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1917" y="-709086"/>
            <a:ext cx="8754533" cy="656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r>
              <a:rPr lang="en-US" dirty="0" smtClean="0"/>
              <a:t>1.  2 zip-lock bags					5.  24 red pop beads</a:t>
            </a:r>
          </a:p>
          <a:p>
            <a:r>
              <a:rPr lang="en-US" dirty="0" smtClean="0"/>
              <a:t>2.  4 </a:t>
            </a:r>
            <a:r>
              <a:rPr lang="en-US" dirty="0" err="1" smtClean="0"/>
              <a:t>microcentrifuge</a:t>
            </a:r>
            <a:r>
              <a:rPr lang="en-US" dirty="0" smtClean="0"/>
              <a:t> tubes			6.  24 yellow pop beads</a:t>
            </a:r>
          </a:p>
          <a:p>
            <a:r>
              <a:rPr lang="en-US" dirty="0" smtClean="0"/>
              <a:t>3.  1 foam block					7.  1 wooden stint</a:t>
            </a:r>
          </a:p>
          <a:p>
            <a:r>
              <a:rPr lang="en-US" dirty="0" smtClean="0"/>
              <a:t>4.  8 magnets				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59160" y="44516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57588" y="20544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061665" y="16304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3754" y="6978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471759" y="404632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54488" y="30932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87688" y="26360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844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05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7126" y="-581027"/>
            <a:ext cx="9880604" cy="74104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" y="5318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57043" y="39906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88266" y="29012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17511" y="28788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87132" y="36164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35965" y="34958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783188" y="40492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14231" y="19849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-2" y="5702283"/>
            <a:ext cx="6858001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EVOLUTION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1 stop watch					5.  1 plastic spoon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4 large weigh boats				6.  1 wooden tongue depressor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pair of wooden chop sticks			7.  1 plastic Tupperware w/ lid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plastic fork					(all items in large zip-lock bag)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Large tub is filled with vermiculite</a:t>
            </a:r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endParaRPr lang="en-US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13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00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1959" y="-297392"/>
            <a:ext cx="8593667" cy="6445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5651483"/>
            <a:ext cx="6858001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CHEMICAL/REAGENT DROPPER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iodine (yellow cap)				7</a:t>
            </a:r>
            <a:r>
              <a:rPr lang="en-US" sz="1600" dirty="0"/>
              <a:t>. </a:t>
            </a:r>
            <a:r>
              <a:rPr lang="en-US" sz="1600" dirty="0" smtClean="0"/>
              <a:t> 2 </a:t>
            </a:r>
            <a:r>
              <a:rPr lang="en-US" sz="1600" dirty="0"/>
              <a:t>methylene blue </a:t>
            </a:r>
            <a:r>
              <a:rPr lang="en-US" sz="1600" dirty="0" smtClean="0"/>
              <a:t>(</a:t>
            </a:r>
            <a:r>
              <a:rPr lang="en-US" sz="1600" dirty="0"/>
              <a:t>blue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Biuret’s reagent (black cap</a:t>
            </a:r>
            <a:r>
              <a:rPr lang="en-US" sz="1600" dirty="0"/>
              <a:t>)		</a:t>
            </a:r>
            <a:r>
              <a:rPr lang="en-US" sz="1600" dirty="0" smtClean="0"/>
              <a:t>8</a:t>
            </a:r>
            <a:r>
              <a:rPr lang="en-US" sz="1600" dirty="0"/>
              <a:t>. 2 10% bleach </a:t>
            </a:r>
            <a:r>
              <a:rPr lang="en-US" sz="1600" dirty="0" smtClean="0"/>
              <a:t>(</a:t>
            </a:r>
            <a:r>
              <a:rPr lang="en-US" sz="1600" dirty="0"/>
              <a:t>green caps)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potassium permanganate (black caps</a:t>
            </a:r>
            <a:r>
              <a:rPr lang="en-US" sz="1600" dirty="0"/>
              <a:t>) </a:t>
            </a:r>
            <a:r>
              <a:rPr lang="en-US" sz="1600" dirty="0" smtClean="0"/>
              <a:t>9</a:t>
            </a:r>
            <a:r>
              <a:rPr lang="en-US" sz="1600" dirty="0"/>
              <a:t>. 2 5% </a:t>
            </a:r>
            <a:r>
              <a:rPr lang="en-US" sz="1600" dirty="0" err="1"/>
              <a:t>NaCl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salt water; green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phenol red (red cap)				10</a:t>
            </a:r>
            <a:r>
              <a:rPr lang="en-US" sz="1600" dirty="0"/>
              <a:t>. 2 lens </a:t>
            </a:r>
            <a:r>
              <a:rPr lang="en-US" sz="1600" dirty="0" smtClean="0"/>
              <a:t>cleaner </a:t>
            </a:r>
            <a:r>
              <a:rPr lang="en-US" sz="1600" dirty="0"/>
              <a:t>(white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carmine red (red cap</a:t>
            </a:r>
            <a:r>
              <a:rPr lang="en-US" sz="1600" dirty="0"/>
              <a:t>)				11. 1 methyl </a:t>
            </a:r>
            <a:r>
              <a:rPr lang="en-US" sz="1600" dirty="0" smtClean="0"/>
              <a:t>cellulose </a:t>
            </a:r>
            <a:r>
              <a:rPr lang="en-US" sz="1600" dirty="0"/>
              <a:t>(blue cap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distilled water (white cap)			12</a:t>
            </a:r>
            <a:r>
              <a:rPr lang="en-US" sz="1600" dirty="0"/>
              <a:t>. 1 blue food </a:t>
            </a:r>
            <a:r>
              <a:rPr lang="en-US" sz="1600" dirty="0" smtClean="0"/>
              <a:t>color (</a:t>
            </a:r>
            <a:r>
              <a:rPr lang="en-US" sz="1600" dirty="0"/>
              <a:t>blue cap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11877"/>
            <a:ext cx="685800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240843" y="40287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94366" y="38791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858911" y="3043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502832" y="30703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510365" y="4419600"/>
            <a:ext cx="232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414888" y="49636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01231" y="52234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472742" y="33721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472742" y="44897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87042" y="39182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238042" y="28641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472742" y="27244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08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9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900" y="492125"/>
            <a:ext cx="9423400" cy="7067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" y="5943583"/>
            <a:ext cx="6858001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Dry Beans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zip-lock bag with dry white beans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black </a:t>
            </a:r>
            <a:r>
              <a:rPr lang="en-US" dirty="0"/>
              <a:t>beans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red </a:t>
            </a:r>
            <a:r>
              <a:rPr lang="en-US" dirty="0"/>
              <a:t>beans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pinto </a:t>
            </a:r>
            <a:r>
              <a:rPr lang="en-US" dirty="0"/>
              <a:t>beans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98760" y="42230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309788" y="39848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40765" y="42466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853754" y="21456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57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5900" y="1181100"/>
            <a:ext cx="6858000" cy="514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Water and Saline 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gallon of distilled water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gallon of spring water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emergency eye wash bottles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65388" y="41118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3754" y="21456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14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9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37465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Medium Bin 1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¼ cup measuring scoop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bag of vermiculite medium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748854" y="2564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6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9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54112" y="661987"/>
            <a:ext cx="9156700" cy="6867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Medium Bin 2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½ cup measuring scoop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bag of potting soil medium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48854" y="2564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18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33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37242" y="183090"/>
            <a:ext cx="9999133" cy="7499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(Material) Safety Data Sheets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f</a:t>
            </a:r>
            <a:r>
              <a:rPr lang="en-US" sz="2000" b="1" dirty="0" smtClean="0"/>
              <a:t>or all chemicals used in Biology Lab</a:t>
            </a:r>
            <a:endParaRPr lang="en-US" dirty="0" smtClean="0"/>
          </a:p>
          <a:p>
            <a:pPr algn="ctr"/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19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164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53456" y="-448657"/>
            <a:ext cx="8379495" cy="62846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981684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CHEMISTRY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wooden tongue depressor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(10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test tubes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 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Erlenmeyer flask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spot plate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436960" y="18608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51188" y="9622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20365" y="8557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387154" y="862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729059" y="344942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500288" y="40965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19636" y="51426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459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52525" y="1076325"/>
            <a:ext cx="9220200" cy="6915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Electric Tea Kettle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14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0788" y="976311"/>
            <a:ext cx="8521700" cy="6391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65531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Model Set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model holder tray</a:t>
            </a:r>
          </a:p>
          <a:p>
            <a:pPr marL="342900" indent="-342900">
              <a:buAutoNum type="arabicPeriod"/>
            </a:pPr>
            <a:r>
              <a:rPr lang="en-US" dirty="0" smtClean="0"/>
              <a:t>9 cell models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10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0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58449" y="-94723"/>
            <a:ext cx="9469969" cy="71024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" y="5943583"/>
            <a:ext cx="6858001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Supply Bin #1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err="1" smtClean="0"/>
              <a:t>Ohaus</a:t>
            </a:r>
            <a:r>
              <a:rPr lang="en-US" dirty="0" smtClean="0"/>
              <a:t> Scout electronic scale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power cord for electronic scale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AC power strips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6</a:t>
            </a:r>
            <a:r>
              <a:rPr lang="en-US" dirty="0" smtClean="0"/>
              <a:t> AC extension cords (25’)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1" y="-823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98760" y="42230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52688" y="26767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37665" y="2227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85354" y="35172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61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91268" y="55027"/>
            <a:ext cx="9618135" cy="72136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68300" y="9901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78388" y="1040902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2" y="6057883"/>
            <a:ext cx="6858001" cy="37240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Supply Bin #2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50 disposable plastic cups			8.  6 tongue depressors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18 plastic pipettes in zip-lock bag	9.  1 roll of dialysis tubing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cotton swabs			10.  paper wrapped straws (75)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boxes of lab tissues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small trash bags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sterile applicators (100)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50 popsicle sticks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" y="-13523"/>
            <a:ext cx="685800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25360" y="29657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13188" y="17242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91765" y="1338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278954" y="1421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998560" y="32324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99988" y="43531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61765" y="39926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59854" y="4990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80754" y="4291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329754" y="56381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9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61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87552" y="-103718"/>
            <a:ext cx="9601202" cy="72009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584200" y="4821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560988" y="685302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2" y="5664183"/>
            <a:ext cx="6858001" cy="32624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Supply Bin #3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8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1 electronic pH probe				11.  1 tub of foam balls (11)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3 tri-pour beakers (300ml)			12.  Ishihara Color Blind Test Book</a:t>
            </a:r>
          </a:p>
          <a:p>
            <a:pPr marL="342900" indent="-342900"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7 plastic pipettes (5ml)				13.  1 bag of plastic slides &amp; cover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6 tri-pour beakers (100ml)			        slips (approx. 50 each)</a:t>
            </a: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1 plastic Erlenmeyer flask (500ml)	 	14.  sponge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1 rubber stopper #10				15.  bottle brush 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rolls of label tape (red &amp; green)		16.  1 box w/ 3 glass demo slides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smtClean="0"/>
              <a:t>1 bag of glucose test strips			        (sperm smear, ovary, testis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5 </a:t>
            </a:r>
            <a:r>
              <a:rPr lang="en-US" sz="1600" dirty="0" err="1" smtClean="0"/>
              <a:t>pipetters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Tasting papers (Control, PTC, Sodium Benzoate, </a:t>
            </a:r>
            <a:r>
              <a:rPr lang="en-US" sz="1600" dirty="0" err="1" smtClean="0"/>
              <a:t>Thiourea</a:t>
            </a:r>
            <a:r>
              <a:rPr lang="en-US" sz="1600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08260" y="9718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09788" y="17750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15465" y="830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164654" y="7740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602060" y="18862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6788" y="24354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22165" y="2544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793554" y="20440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650554" y="2310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45554" y="31743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501454" y="51936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266754" y="39998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945954" y="33775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520254" y="47110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55654" y="51682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15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752154" y="36696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16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39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45239" y="-1074213"/>
            <a:ext cx="10710332" cy="803274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-584200" y="4821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560988" y="520202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-2" y="5664183"/>
            <a:ext cx="6858001" cy="3754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Supply Bin #4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8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1 bottle of lemon juice				10.  Chili Oil (250ml)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6 distilled water squeeze bottles		11.  Vegetable Oil (250ml)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corn starch (16oz)				12.  Dawn Dish Soap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Vinegar (500ml)			        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1% Sodium Bicarbonate Solution (500ml)	 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Adolf’s Meat Tenderizer				 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1 box of baking soda		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Hydrogen Peroxide (16oz)			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1% Aspirin Solution (250ml)</a:t>
            </a:r>
          </a:p>
          <a:p>
            <a:pPr marL="342900" indent="-342900">
              <a:buAutoNum type="arabicPeriod"/>
            </a:pPr>
            <a:endParaRPr lang="en-US" sz="1600"/>
          </a:p>
          <a:p>
            <a:pPr marL="342900" indent="-342900">
              <a:buAutoNum type="arabicPeriod"/>
            </a:pPr>
            <a:endParaRPr lang="en-US" sz="1600" dirty="0" smtClean="0"/>
          </a:p>
          <a:p>
            <a:pPr marL="342900" indent="-342900">
              <a:buAutoNum type="arabicPeriod"/>
            </a:pPr>
            <a:endParaRPr lang="en-US" sz="1600" dirty="0" smtClean="0"/>
          </a:p>
        </p:txBody>
      </p:sp>
      <p:sp>
        <p:nvSpPr>
          <p:cNvPr id="93" name="TextBox 92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90560" y="17719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5379888" y="9114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2715465" y="830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31354" y="1688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328760" y="19370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821088" y="24481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087065" y="21511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710754" y="3212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2282254" y="33902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2764854" y="4558642"/>
            <a:ext cx="4736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4746054" y="39363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3374454" y="4571342"/>
            <a:ext cx="4736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74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9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48367" y="71965"/>
            <a:ext cx="10126133" cy="7594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584200" y="4821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60988" y="520202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2" y="5905483"/>
            <a:ext cx="6858001" cy="32624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Supply Bin #5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8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1 ream of lined paper			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pad of graphing paper		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electric pencil sharpener w/ power cord			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Pencil erasers in zip-lock bag (25)			        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6 black Sharpie markers	 	</a:t>
            </a:r>
            <a:r>
              <a:rPr lang="en-US" sz="1600" dirty="0"/>
              <a:t>	</a:t>
            </a:r>
            <a:r>
              <a:rPr lang="en-US" sz="1600" dirty="0" smtClean="0"/>
              <a:t>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6 plastic rulers				 		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6 boxes of colored pencils (12 colors)		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pencil bag with 30 pencils				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6 Casio calculators w/ vinyl cover</a:t>
            </a:r>
          </a:p>
          <a:p>
            <a:endParaRPr lang="en-US" sz="16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2860" y="33086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82988" y="17115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143965" y="12621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431354" y="1688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697060" y="37531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87788" y="48357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88665" y="34719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113854" y="4228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23654" y="47491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848100" y="6604000"/>
            <a:ext cx="30099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(not photographed 24 laminates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 onion cells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 genetic code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6 sea star embryos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40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65531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Human Torso Models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male model, no </a:t>
            </a:r>
            <a:r>
              <a:rPr lang="en-US" dirty="0" err="1" smtClean="0"/>
              <a:t>removeable</a:t>
            </a:r>
            <a:r>
              <a:rPr lang="en-US" dirty="0" smtClean="0"/>
              <a:t> parts</a:t>
            </a:r>
          </a:p>
          <a:p>
            <a:pPr marL="342900" indent="-342900">
              <a:buAutoNum type="arabicPeriod"/>
            </a:pPr>
            <a:r>
              <a:rPr lang="en-US" dirty="0" smtClean="0"/>
              <a:t>1 female model, no </a:t>
            </a:r>
            <a:r>
              <a:rPr lang="en-US" dirty="0" err="1" smtClean="0"/>
              <a:t>removeable</a:t>
            </a:r>
            <a:r>
              <a:rPr lang="en-US" dirty="0" smtClean="0"/>
              <a:t> parts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27</a:t>
            </a:r>
            <a:endParaRPr lang="en-US" sz="2400" b="1" dirty="0"/>
          </a:p>
        </p:txBody>
      </p:sp>
      <p:pic>
        <p:nvPicPr>
          <p:cNvPr id="3" name="Picture 2" descr="10161847__92679.1397985414.220.2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34" y="1676854"/>
            <a:ext cx="3229019" cy="3431808"/>
          </a:xfrm>
          <a:prstGeom prst="rect">
            <a:avLst/>
          </a:prstGeom>
        </p:spPr>
      </p:pic>
      <p:pic>
        <p:nvPicPr>
          <p:cNvPr id="4" name="Picture 3" descr="101618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4" y="1630655"/>
            <a:ext cx="3335373" cy="35357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0159" y="181052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5790" y="174616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38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65531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and Animal Cell Models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plant cell model, no </a:t>
            </a:r>
            <a:r>
              <a:rPr lang="en-US" dirty="0" err="1" smtClean="0"/>
              <a:t>removeable</a:t>
            </a:r>
            <a:r>
              <a:rPr lang="en-US" dirty="0" smtClean="0"/>
              <a:t> parts</a:t>
            </a:r>
          </a:p>
          <a:p>
            <a:pPr marL="342900" indent="-342900">
              <a:buAutoNum type="arabicPeriod"/>
            </a:pPr>
            <a:r>
              <a:rPr lang="en-US" dirty="0" smtClean="0"/>
              <a:t>1 animal cell model, no </a:t>
            </a:r>
            <a:r>
              <a:rPr lang="en-US" dirty="0" err="1" smtClean="0"/>
              <a:t>removeable</a:t>
            </a:r>
            <a:r>
              <a:rPr lang="en-US" dirty="0" smtClean="0"/>
              <a:t> parts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28</a:t>
            </a:r>
            <a:endParaRPr lang="en-US" sz="2400" b="1" dirty="0"/>
          </a:p>
        </p:txBody>
      </p:sp>
      <p:pic>
        <p:nvPicPr>
          <p:cNvPr id="2" name="Picture 1" descr="n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540"/>
            <a:ext cx="6858000" cy="38414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60159" y="181052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5790" y="174616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02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422"/>
            <a:ext cx="6858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" y="6553183"/>
            <a:ext cx="6858001" cy="37240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Game Show Buzzers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carrying case</a:t>
            </a:r>
          </a:p>
          <a:p>
            <a:pPr marL="342900" indent="-342900">
              <a:buAutoNum type="arabicPeriod"/>
            </a:pPr>
            <a:r>
              <a:rPr lang="en-US" dirty="0" smtClean="0"/>
              <a:t>6 buzzers</a:t>
            </a:r>
          </a:p>
          <a:p>
            <a:pPr marL="342900" indent="-342900">
              <a:buAutoNum type="arabicPeriod"/>
            </a:pPr>
            <a:r>
              <a:rPr lang="en-US" dirty="0" smtClean="0"/>
              <a:t>1 AC power cord</a:t>
            </a:r>
          </a:p>
          <a:p>
            <a:pPr marL="342900" indent="-342900">
              <a:buAutoNum type="arabicPeriod"/>
            </a:pPr>
            <a:r>
              <a:rPr lang="en-US" dirty="0" smtClean="0"/>
              <a:t>1 control box</a:t>
            </a:r>
          </a:p>
          <a:p>
            <a:pPr marL="342900" indent="-342900">
              <a:buAutoNum type="arabicPeriod"/>
            </a:pPr>
            <a:r>
              <a:rPr lang="en-US" dirty="0" smtClean="0"/>
              <a:t>6 telephone cords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29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51801" y="209914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10850" y="196263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84219" y="588822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75602" y="438737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0783" y="42430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379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800" y="0"/>
            <a:ext cx="8890000" cy="6667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2" y="5956283"/>
            <a:ext cx="6858001" cy="23391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MACROMOLECULE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test tube rack</a:t>
            </a:r>
          </a:p>
          <a:p>
            <a:pPr marL="342900" indent="-342900">
              <a:buAutoNum type="arabicPeriod"/>
            </a:pPr>
            <a:r>
              <a:rPr lang="en-US" dirty="0" smtClean="0"/>
              <a:t>15 plastic test tubes</a:t>
            </a:r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45155" y="16192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255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558800" y="3932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273800" y="558302"/>
            <a:ext cx="7954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13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5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568"/>
            <a:ext cx="6858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-2" y="65531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LED Grow Light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storage box</a:t>
            </a:r>
          </a:p>
          <a:p>
            <a:pPr marL="342900" indent="-342900">
              <a:buAutoNum type="arabicPeriod"/>
            </a:pPr>
            <a:r>
              <a:rPr lang="en-US" dirty="0" smtClean="0"/>
              <a:t>2 leg stands</a:t>
            </a:r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smtClean="0"/>
              <a:t>LED light panel</a:t>
            </a:r>
          </a:p>
          <a:p>
            <a:pPr marL="342900" indent="-342900">
              <a:buAutoNum type="arabicPeriod"/>
            </a:pPr>
            <a:r>
              <a:rPr lang="en-US" dirty="0" smtClean="0"/>
              <a:t>1 AC power cord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30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620" y="349897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203479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62443" y="339161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537371" y="28576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783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4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862"/>
            <a:ext cx="6858000" cy="5143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" y="6553183"/>
            <a:ext cx="6858001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Lab Supplies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wooden soda bottle crate</a:t>
            </a:r>
          </a:p>
          <a:p>
            <a:pPr marL="342900" indent="-342900">
              <a:buAutoNum type="arabicPeriod"/>
            </a:pPr>
            <a:r>
              <a:rPr lang="en-US" dirty="0" smtClean="0"/>
              <a:t>1 roll of paper towels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31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39667" y="277543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94780" y="277016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74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-2" y="6597427"/>
            <a:ext cx="6858001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Compound Microscope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6 Olympus CH-2 Compound Microscopes* must include all of the following parts: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ocular lens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4 objective lenses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ocular thumb screw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iris diaphragm with thumb screw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light bulb</a:t>
            </a:r>
          </a:p>
          <a:p>
            <a:r>
              <a:rPr lang="en-US" sz="1600" dirty="0" smtClean="0"/>
              <a:t>*Mechanical stage parts have been removed and are</a:t>
            </a:r>
          </a:p>
          <a:p>
            <a:r>
              <a:rPr lang="en-US" sz="1600" dirty="0" smtClean="0"/>
              <a:t>not inventoried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32</a:t>
            </a:r>
            <a:endParaRPr lang="en-US" sz="2400" b="1" dirty="0"/>
          </a:p>
        </p:txBody>
      </p:sp>
      <p:pic>
        <p:nvPicPr>
          <p:cNvPr id="2" name="Picture 1" descr="Screen Shot 2018-07-29 at 6.2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28" y="591681"/>
            <a:ext cx="2323263" cy="4260425"/>
          </a:xfrm>
          <a:prstGeom prst="rect">
            <a:avLst/>
          </a:prstGeom>
        </p:spPr>
      </p:pic>
      <p:pic>
        <p:nvPicPr>
          <p:cNvPr id="4" name="Picture 3" descr="Screen Shot 2018-07-29 at 6.24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8" y="591679"/>
            <a:ext cx="4243750" cy="5786931"/>
          </a:xfrm>
          <a:prstGeom prst="rect">
            <a:avLst/>
          </a:prstGeom>
        </p:spPr>
      </p:pic>
      <p:pic>
        <p:nvPicPr>
          <p:cNvPr id="5" name="Picture 4" descr="Screen Shot 2018-07-29 at 6.23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7453" y="3898073"/>
            <a:ext cx="2332253" cy="2666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1619" y="6364175"/>
            <a:ext cx="2756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bottom view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3051" y="13206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56735" y="181085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75913" y="228761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43870" y="435811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69858" y="508940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88570" y="1760612"/>
            <a:ext cx="144303" cy="28862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894153" y="4019974"/>
            <a:ext cx="179496" cy="26610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027814" y="997499"/>
            <a:ext cx="179496" cy="26610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12172" y="135713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35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94732" y="-554148"/>
            <a:ext cx="8479236" cy="6359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59689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(25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beaker (300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zip-lock bag</a:t>
            </a:r>
          </a:p>
          <a:p>
            <a:pPr marL="342900" indent="-342900">
              <a:buAutoNum type="arabicPeriod"/>
            </a:pPr>
            <a:r>
              <a:rPr lang="en-US" dirty="0" smtClean="0"/>
              <a:t>1 flat wooden tooth pick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plastic tube of carmine red powder</a:t>
            </a:r>
          </a:p>
          <a:p>
            <a:pPr marL="342900" indent="-342900">
              <a:buAutoNum type="arabicPeriod"/>
            </a:pPr>
            <a:r>
              <a:rPr lang="en-US" dirty="0" smtClean="0"/>
              <a:t>2 foam stoppers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5445" y="373685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51586" y="303643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143743" y="138592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3574" y="79782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68307" y="381618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62744" y="450605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2600"/>
            <a:ext cx="546100" cy="563231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4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51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8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600" y="-393701"/>
            <a:ext cx="10198100" cy="764857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17600" y="38104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-393700" y="5583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94218" y="5202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-2" y="5219683"/>
            <a:ext cx="6858001" cy="2862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RESPIRATION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Erlenmeyer flasks (500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rubber stoppers #10</a:t>
            </a:r>
          </a:p>
          <a:p>
            <a:pPr marL="342900" indent="-342900">
              <a:buAutoNum type="arabicPeriod"/>
            </a:pPr>
            <a:r>
              <a:rPr lang="en-US" dirty="0" smtClean="0"/>
              <a:t>1 gas funnel apparatus (5 pieces total; rubber stopper, plastic funnel, surgical tube, 2 plastic inserts)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test tube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beaker (50 ml)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20706" y="21257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040065" y="442431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07357" y="9541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447021" y="250712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672583" y="171123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80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91567" y="-285438"/>
            <a:ext cx="8049333" cy="6037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2" y="5968983"/>
            <a:ext cx="685800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ENZYME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4 plastic tri-pour beakers (50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tri-pour beaker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tube pH test paper (</a:t>
            </a:r>
            <a:r>
              <a:rPr lang="en-US" dirty="0" err="1" smtClean="0"/>
              <a:t>Hydrion</a:t>
            </a:r>
            <a:r>
              <a:rPr lang="en-US" dirty="0" smtClean="0"/>
              <a:t>)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71488" y="347854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88757" y="18050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5077" y="9026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6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05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99015" y="-191021"/>
            <a:ext cx="8144932" cy="61086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2" y="5981683"/>
            <a:ext cx="6858001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Fast Plant instruction book</a:t>
            </a:r>
          </a:p>
          <a:p>
            <a:pPr marL="342900" indent="-342900">
              <a:buAutoNum type="arabicPeriod"/>
            </a:pPr>
            <a:r>
              <a:rPr lang="en-US" dirty="0" smtClean="0"/>
              <a:t>4 felt wicks</a:t>
            </a:r>
          </a:p>
          <a:p>
            <a:pPr marL="342900" indent="-342900">
              <a:buAutoNum type="arabicPeriod"/>
            </a:pPr>
            <a:r>
              <a:rPr lang="en-US" dirty="0" smtClean="0"/>
              <a:t>4 soda bottles cut in half (20 </a:t>
            </a:r>
            <a:r>
              <a:rPr lang="en-US" dirty="0" err="1" smtClean="0"/>
              <a:t>oz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88987" y="50163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547154" y="33621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77876" y="166105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83787" y="35431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7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52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1700" y="-472971"/>
            <a:ext cx="8702399" cy="65267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2" y="5943583"/>
            <a:ext cx="6858001" cy="2862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DNA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1plastic tri-pour beaker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wooden stint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86398" y="41797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03022" y="270446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96886" y="141736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8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704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6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218" y="-493185"/>
            <a:ext cx="8754534" cy="6565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GENETICS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2 ears of dried corn</a:t>
            </a:r>
          </a:p>
          <a:p>
            <a:pPr marL="342900" indent="-342900">
              <a:buAutoNum type="arabicPeriod"/>
            </a:pPr>
            <a:r>
              <a:rPr lang="en-US" dirty="0" smtClean="0"/>
              <a:t>4 pennies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11022" y="473646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41286" y="104906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9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02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3685</TotalTime>
  <Words>1102</Words>
  <Application>Microsoft Office PowerPoint</Application>
  <PresentationFormat>Letter Paper (8.5x11 in)</PresentationFormat>
  <Paragraphs>1215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the Redwoods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College of the Redwoods</dc:creator>
  <cp:lastModifiedBy>Callahan, Christopher</cp:lastModifiedBy>
  <cp:revision>55</cp:revision>
  <cp:lastPrinted>2018-07-30T01:46:51Z</cp:lastPrinted>
  <dcterms:created xsi:type="dcterms:W3CDTF">2018-07-19T22:05:28Z</dcterms:created>
  <dcterms:modified xsi:type="dcterms:W3CDTF">2018-07-30T01:56:47Z</dcterms:modified>
</cp:coreProperties>
</file>